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578" r:id="rId2"/>
    <p:sldId id="580" r:id="rId3"/>
    <p:sldId id="513" r:id="rId4"/>
  </p:sldIdLst>
  <p:sldSz cx="9144000" cy="6858000" type="screen4x3"/>
  <p:notesSz cx="6858000" cy="99472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DBB"/>
    <a:srgbClr val="00FFFF"/>
    <a:srgbClr val="D561E1"/>
    <a:srgbClr val="0099FF"/>
    <a:srgbClr val="CC00FF"/>
    <a:srgbClr val="33CCCC"/>
    <a:srgbClr val="99CC00"/>
    <a:srgbClr val="01672A"/>
    <a:srgbClr val="996633"/>
    <a:srgbClr val="0048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181" autoAdjust="0"/>
    <p:restoredTop sz="86323" autoAdjust="0"/>
  </p:normalViewPr>
  <p:slideViewPr>
    <p:cSldViewPr>
      <p:cViewPr varScale="1">
        <p:scale>
          <a:sx n="115" d="100"/>
          <a:sy n="115" d="100"/>
        </p:scale>
        <p:origin x="209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53" y="769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97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84" Type="http://schemas.microsoft.com/office/2015/10/relationships/revisionInfo" Target="revisionInfo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8203355015405682E-2"/>
          <c:y val="4.5392550599522123E-2"/>
          <c:w val="0.92656058751529957"/>
          <c:h val="0.616740088105735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2018-2019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dLbl>
              <c:idx val="0"/>
              <c:layout>
                <c:manualLayout>
                  <c:x val="-2.4637681159420291E-2"/>
                  <c:y val="-3.73429042148852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AA4B-4230-AD33-BD47F778DDBB}"/>
                </c:ext>
              </c:extLst>
            </c:dLbl>
            <c:dLbl>
              <c:idx val="1"/>
              <c:layout>
                <c:manualLayout>
                  <c:x val="-1.304347826086963E-2"/>
                  <c:y val="-2.0107717654169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CF9B-48C5-8C3C-A692C1EFC70C}"/>
                </c:ext>
              </c:extLst>
            </c:dLbl>
            <c:dLbl>
              <c:idx val="2"/>
              <c:layout>
                <c:manualLayout>
                  <c:x val="-2.8985507246376812E-2"/>
                  <c:y val="-5.745062186905453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A4B-4230-AD33-BD47F778DDBB}"/>
                </c:ext>
              </c:extLst>
            </c:dLbl>
            <c:dLbl>
              <c:idx val="3"/>
              <c:layout>
                <c:manualLayout>
                  <c:x val="-1.8840579710145244E-2"/>
                  <c:y val="5.2662461685384341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AA4B-4230-AD33-BD47F778DDBB}"/>
                </c:ext>
              </c:extLst>
            </c:dLbl>
            <c:dLbl>
              <c:idx val="4"/>
              <c:layout>
                <c:manualLayout>
                  <c:x val="-8.6957662900834006E-3"/>
                  <c:y val="8.61759328035813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AA4B-4230-AD33-BD47F778DDBB}"/>
                </c:ext>
              </c:extLst>
            </c:dLbl>
            <c:dLbl>
              <c:idx val="5"/>
              <c:layout>
                <c:manualLayout>
                  <c:x val="-2.1739130434782612E-2"/>
                  <c:y val="1.43626554672636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AA4B-4230-AD33-BD47F778DDBB}"/>
                </c:ext>
              </c:extLst>
            </c:dLbl>
            <c:dLbl>
              <c:idx val="6"/>
              <c:layout>
                <c:manualLayout>
                  <c:x val="-1.0144927536231882E-2"/>
                  <c:y val="8.61759328035813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AA4B-4230-AD33-BD47F778DDBB}"/>
                </c:ext>
              </c:extLst>
            </c:dLbl>
            <c:dLbl>
              <c:idx val="7"/>
              <c:layout>
                <c:manualLayout>
                  <c:x val="-2.753623188405800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F9B-48C5-8C3C-A692C1EFC70C}"/>
                </c:ext>
              </c:extLst>
            </c:dLbl>
            <c:dLbl>
              <c:idx val="9"/>
              <c:layout>
                <c:manualLayout>
                  <c:x val="-2.1739130434782612E-2"/>
                  <c:y val="1.14901243738109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AA4B-4230-AD33-BD47F778DD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Лист1!$A$2:$A$12</c:f>
              <c:strCache>
                <c:ptCount val="11"/>
                <c:pt idx="0">
                  <c:v>Русский язык</c:v>
                </c:pt>
                <c:pt idx="1">
                  <c:v>Математика</c:v>
                </c:pt>
                <c:pt idx="2">
                  <c:v>Английский язык</c:v>
                </c:pt>
                <c:pt idx="3">
                  <c:v>Обществознание</c:v>
                </c:pt>
                <c:pt idx="4">
                  <c:v>Физика</c:v>
                </c:pt>
                <c:pt idx="5">
                  <c:v>Биология</c:v>
                </c:pt>
                <c:pt idx="6">
                  <c:v>Информатика</c:v>
                </c:pt>
                <c:pt idx="7">
                  <c:v>Химия</c:v>
                </c:pt>
                <c:pt idx="8">
                  <c:v>Литература</c:v>
                </c:pt>
                <c:pt idx="9">
                  <c:v>География</c:v>
                </c:pt>
                <c:pt idx="10">
                  <c:v>История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34.03</c:v>
                </c:pt>
                <c:pt idx="1">
                  <c:v>20.5</c:v>
                </c:pt>
                <c:pt idx="2">
                  <c:v>56.290000000000013</c:v>
                </c:pt>
                <c:pt idx="3">
                  <c:v>29.959999999999987</c:v>
                </c:pt>
                <c:pt idx="4">
                  <c:v>24.37</c:v>
                </c:pt>
                <c:pt idx="5">
                  <c:v>37.54</c:v>
                </c:pt>
                <c:pt idx="6">
                  <c:v>15.97</c:v>
                </c:pt>
                <c:pt idx="7">
                  <c:v>29.17</c:v>
                </c:pt>
                <c:pt idx="8">
                  <c:v>26.830000000000005</c:v>
                </c:pt>
                <c:pt idx="9">
                  <c:v>26.419999999999987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E7-4A19-B359-72AD9F8ED42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2020-2021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0144927536231882E-2"/>
                  <c:y val="-4.88330285886960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AA4B-4230-AD33-BD47F778DDBB}"/>
                </c:ext>
              </c:extLst>
            </c:dLbl>
            <c:dLbl>
              <c:idx val="1"/>
              <c:layout>
                <c:manualLayout>
                  <c:x val="-2.1739244550952882E-2"/>
                  <c:y val="-2.58527798410744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AA4B-4230-AD33-BD47F778DDBB}"/>
                </c:ext>
              </c:extLst>
            </c:dLbl>
            <c:dLbl>
              <c:idx val="2"/>
              <c:layout>
                <c:manualLayout>
                  <c:x val="-4.3478260869565313E-3"/>
                  <c:y val="-1.72351865607162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CF9B-48C5-8C3C-A692C1EFC70C}"/>
                </c:ext>
              </c:extLst>
            </c:dLbl>
            <c:dLbl>
              <c:idx val="3"/>
              <c:layout>
                <c:manualLayout>
                  <c:x val="-2.8985507246376812E-3"/>
                  <c:y val="-3.15978420279801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291-4CDF-AEEE-E191E2290E79}"/>
                </c:ext>
              </c:extLst>
            </c:dLbl>
            <c:dLbl>
              <c:idx val="4"/>
              <c:layout>
                <c:manualLayout>
                  <c:x val="1.3043364144699305E-2"/>
                  <c:y val="-5.74506218690543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AA4B-4230-AD33-BD47F778DDBB}"/>
                </c:ext>
              </c:extLst>
            </c:dLbl>
            <c:dLbl>
              <c:idx val="5"/>
              <c:layout>
                <c:manualLayout>
                  <c:x val="1.1594202898550725E-2"/>
                  <c:y val="-2.87253109345271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E21-47A0-834B-21FFB770DA3F}"/>
                </c:ext>
              </c:extLst>
            </c:dLbl>
            <c:dLbl>
              <c:idx val="6"/>
              <c:layout>
                <c:manualLayout>
                  <c:x val="1.7391304347826087E-2"/>
                  <c:y val="-1.72351865607162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AA4B-4230-AD33-BD47F778DDBB}"/>
                </c:ext>
              </c:extLst>
            </c:dLbl>
            <c:dLbl>
              <c:idx val="7"/>
              <c:layout>
                <c:manualLayout>
                  <c:x val="-1.304347826086964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291-4CDF-AEEE-E191E2290E79}"/>
                </c:ext>
              </c:extLst>
            </c:dLbl>
            <c:dLbl>
              <c:idx val="8"/>
              <c:layout>
                <c:manualLayout>
                  <c:x val="1.4492753623188421E-3"/>
                  <c:y val="-3.44703731214324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F9B-48C5-8C3C-A692C1EFC7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Лист1!$A$2:$A$12</c:f>
              <c:strCache>
                <c:ptCount val="11"/>
                <c:pt idx="0">
                  <c:v>Русский язык</c:v>
                </c:pt>
                <c:pt idx="1">
                  <c:v>Математика</c:v>
                </c:pt>
                <c:pt idx="2">
                  <c:v>Английский язык</c:v>
                </c:pt>
                <c:pt idx="3">
                  <c:v>Обществознание</c:v>
                </c:pt>
                <c:pt idx="4">
                  <c:v>Физика</c:v>
                </c:pt>
                <c:pt idx="5">
                  <c:v>Биология</c:v>
                </c:pt>
                <c:pt idx="6">
                  <c:v>Информатика</c:v>
                </c:pt>
                <c:pt idx="7">
                  <c:v>Химия</c:v>
                </c:pt>
                <c:pt idx="8">
                  <c:v>Литература</c:v>
                </c:pt>
                <c:pt idx="9">
                  <c:v>География</c:v>
                </c:pt>
                <c:pt idx="10">
                  <c:v>История</c:v>
                </c:pt>
              </c:strCache>
            </c:strRef>
          </c:cat>
          <c:val>
            <c:numRef>
              <c:f>Лист1!$C$2:$C$12</c:f>
              <c:numCache>
                <c:formatCode>General</c:formatCode>
                <c:ptCount val="11"/>
                <c:pt idx="0">
                  <c:v>27.479999999999986</c:v>
                </c:pt>
                <c:pt idx="1">
                  <c:v>16.809999999999999</c:v>
                </c:pt>
                <c:pt idx="2">
                  <c:v>57.91</c:v>
                </c:pt>
                <c:pt idx="3">
                  <c:v>28.59</c:v>
                </c:pt>
                <c:pt idx="4">
                  <c:v>25.8</c:v>
                </c:pt>
                <c:pt idx="5">
                  <c:v>28.5</c:v>
                </c:pt>
                <c:pt idx="6">
                  <c:v>10.7</c:v>
                </c:pt>
                <c:pt idx="7">
                  <c:v>31.2</c:v>
                </c:pt>
                <c:pt idx="8">
                  <c:v>26.75</c:v>
                </c:pt>
                <c:pt idx="9">
                  <c:v>19.170000000000005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E7-4A19-B359-72AD9F8ED421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2021-2022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1"/>
              <c:layout>
                <c:manualLayout>
                  <c:x val="4.3478260869565487E-3"/>
                  <c:y val="-8.61759328035813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291-4CDF-AEEE-E191E2290E79}"/>
                </c:ext>
              </c:extLst>
            </c:dLbl>
            <c:dLbl>
              <c:idx val="2"/>
              <c:layout>
                <c:manualLayout>
                  <c:x val="1.449275362318840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291-4CDF-AEEE-E191E2290E79}"/>
                </c:ext>
              </c:extLst>
            </c:dLbl>
            <c:dLbl>
              <c:idx val="5"/>
              <c:layout>
                <c:manualLayout>
                  <c:x val="2.1739130434782612E-2"/>
                  <c:y val="5.745062186905453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1291-4CDF-AEEE-E191E2290E79}"/>
                </c:ext>
              </c:extLst>
            </c:dLbl>
            <c:dLbl>
              <c:idx val="6"/>
              <c:layout>
                <c:manualLayout>
                  <c:x val="2.7536231884058002E-2"/>
                  <c:y val="-2.01077176541692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1291-4CDF-AEEE-E191E2290E79}"/>
                </c:ext>
              </c:extLst>
            </c:dLbl>
            <c:dLbl>
              <c:idx val="9"/>
              <c:layout>
                <c:manualLayout>
                  <c:x val="2.02898550724641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1291-4CDF-AEEE-E191E2290E79}"/>
                </c:ext>
              </c:extLst>
            </c:dLbl>
            <c:dLbl>
              <c:idx val="10"/>
              <c:layout>
                <c:manualLayout>
                  <c:x val="1.4492753623188421E-3"/>
                  <c:y val="-3.44703731214326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1291-4CDF-AEEE-E191E2290E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rgbClr val="FF0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Лист1!$A$2:$A$12</c:f>
              <c:strCache>
                <c:ptCount val="11"/>
                <c:pt idx="0">
                  <c:v>Русский язык</c:v>
                </c:pt>
                <c:pt idx="1">
                  <c:v>Математика</c:v>
                </c:pt>
                <c:pt idx="2">
                  <c:v>Английский язык</c:v>
                </c:pt>
                <c:pt idx="3">
                  <c:v>Обществознание</c:v>
                </c:pt>
                <c:pt idx="4">
                  <c:v>Физика</c:v>
                </c:pt>
                <c:pt idx="5">
                  <c:v>Биология</c:v>
                </c:pt>
                <c:pt idx="6">
                  <c:v>Информатика</c:v>
                </c:pt>
                <c:pt idx="7">
                  <c:v>Химия</c:v>
                </c:pt>
                <c:pt idx="8">
                  <c:v>Литература</c:v>
                </c:pt>
                <c:pt idx="9">
                  <c:v>География</c:v>
                </c:pt>
                <c:pt idx="10">
                  <c:v>История</c:v>
                </c:pt>
              </c:strCache>
            </c:strRef>
          </c:cat>
          <c:val>
            <c:numRef>
              <c:f>Лист1!$D$2:$D$12</c:f>
              <c:numCache>
                <c:formatCode>General</c:formatCode>
                <c:ptCount val="11"/>
                <c:pt idx="0">
                  <c:v>29.27</c:v>
                </c:pt>
                <c:pt idx="1">
                  <c:v>17.959999999999987</c:v>
                </c:pt>
                <c:pt idx="2">
                  <c:v>56.2</c:v>
                </c:pt>
                <c:pt idx="3">
                  <c:v>27.87</c:v>
                </c:pt>
                <c:pt idx="4">
                  <c:v>27.9</c:v>
                </c:pt>
                <c:pt idx="5">
                  <c:v>35.6</c:v>
                </c:pt>
                <c:pt idx="6">
                  <c:v>12.9</c:v>
                </c:pt>
                <c:pt idx="7">
                  <c:v>31</c:v>
                </c:pt>
                <c:pt idx="8">
                  <c:v>39</c:v>
                </c:pt>
                <c:pt idx="9">
                  <c:v>24</c:v>
                </c:pt>
                <c:pt idx="10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291-4CDF-AEEE-E191E2290E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0327424"/>
        <c:axId val="80328960"/>
      </c:barChart>
      <c:catAx>
        <c:axId val="803274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80328960"/>
        <c:crosses val="autoZero"/>
        <c:auto val="1"/>
        <c:lblAlgn val="ctr"/>
        <c:lblOffset val="100"/>
        <c:noMultiLvlLbl val="0"/>
      </c:catAx>
      <c:valAx>
        <c:axId val="803289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0327424"/>
        <c:crosses val="autoZero"/>
        <c:crossBetween val="between"/>
      </c:valAx>
      <c:spPr>
        <a:noFill/>
        <a:ln w="25407">
          <a:noFill/>
        </a:ln>
      </c:spPr>
    </c:plotArea>
    <c:legend>
      <c:legendPos val="b"/>
      <c:layout/>
      <c:overlay val="0"/>
      <c:txPr>
        <a:bodyPr/>
        <a:lstStyle/>
        <a:p>
          <a:pPr>
            <a:defRPr sz="1400" b="1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7364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r">
              <a:defRPr sz="1200"/>
            </a:lvl1pPr>
          </a:lstStyle>
          <a:p>
            <a:pPr>
              <a:defRPr/>
            </a:pPr>
            <a:fld id="{1173BF0C-44BD-455D-AA7F-806FDA2122E4}" type="datetimeFigureOut">
              <a:rPr lang="ru-RU"/>
              <a:pPr>
                <a:defRPr/>
              </a:pPr>
              <a:t>27.10.2022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1388" y="746125"/>
            <a:ext cx="497522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4" rIns="91429" bIns="45714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24957"/>
            <a:ext cx="5486400" cy="4476274"/>
          </a:xfrm>
          <a:prstGeom prst="rect">
            <a:avLst/>
          </a:prstGeom>
        </p:spPr>
        <p:txBody>
          <a:bodyPr vert="horz" lIns="91429" tIns="45714" rIns="91429" bIns="45714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8185"/>
            <a:ext cx="2971800" cy="497364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r">
              <a:defRPr sz="1200"/>
            </a:lvl1pPr>
          </a:lstStyle>
          <a:p>
            <a:pPr>
              <a:defRPr/>
            </a:pPr>
            <a:fld id="{D9EB3BA2-91C7-4C19-ADB3-57E6F361B2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2721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D35F4C8-A03B-4AB8-99A0-D76240B3B537}" type="slidenum">
              <a:rPr lang="ru-RU" altLang="ru-RU" smtClean="0">
                <a:solidFill>
                  <a:srgbClr val="000000"/>
                </a:solidFill>
              </a:rPr>
              <a:pPr/>
              <a:t>2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289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8"/>
          <p:cNvSpPr txBox="1">
            <a:spLocks noChangeArrowheads="1"/>
          </p:cNvSpPr>
          <p:nvPr/>
        </p:nvSpPr>
        <p:spPr bwMode="gray">
          <a:xfrm>
            <a:off x="6019800" y="5934075"/>
            <a:ext cx="2832100" cy="5191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en-US" sz="2800" b="1" i="1">
                <a:solidFill>
                  <a:schemeClr val="accent1"/>
                </a:solidFill>
              </a:rPr>
              <a:t>LOGO</a:t>
            </a:r>
          </a:p>
        </p:txBody>
      </p:sp>
      <p:sp>
        <p:nvSpPr>
          <p:cNvPr id="5" name="Прямоугольный треугольник 4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6" name="Picture 17" descr="o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b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 descr="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2286000" y="3962400"/>
            <a:ext cx="6172200" cy="3810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 b="1"/>
            </a:lvl1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3200400"/>
            <a:ext cx="6400800" cy="682625"/>
          </a:xfrm>
        </p:spPr>
        <p:txBody>
          <a:bodyPr/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59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99097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62750" y="350838"/>
            <a:ext cx="2076450" cy="55927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350838"/>
            <a:ext cx="6076950" cy="55927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56243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350838"/>
            <a:ext cx="6934200" cy="56356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533400" y="1219200"/>
            <a:ext cx="8305800" cy="4724400"/>
          </a:xfrm>
        </p:spPr>
        <p:txBody>
          <a:bodyPr/>
          <a:lstStyle/>
          <a:p>
            <a:pPr lvl="0"/>
            <a:r>
              <a:rPr lang="ru-RU" noProof="0"/>
              <a:t>Вставка таблицы</a:t>
            </a:r>
          </a:p>
        </p:txBody>
      </p:sp>
    </p:spTree>
    <p:extLst>
      <p:ext uri="{BB962C8B-B14F-4D97-AF65-F5344CB8AC3E}">
        <p14:creationId xmlns:p14="http://schemas.microsoft.com/office/powerpoint/2010/main" val="3332459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82091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61569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ый треугольник 4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6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767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2500" y="1219200"/>
            <a:ext cx="40767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74899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8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40830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ый треугольник 2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718605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ый треугольник 1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4464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ый треугольник 4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6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24144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ый треугольник 4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6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93654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Rectangle 50"/>
          <p:cNvSpPr>
            <a:spLocks noChangeArrowheads="1"/>
          </p:cNvSpPr>
          <p:nvPr/>
        </p:nvSpPr>
        <p:spPr bwMode="gray">
          <a:xfrm>
            <a:off x="2133600" y="381000"/>
            <a:ext cx="7010400" cy="5334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tint val="0"/>
                  <a:invGamma/>
                </a:schemeClr>
              </a:gs>
              <a:gs pos="100000">
                <a:schemeClr val="accent1">
                  <a:alpha val="32001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75" name="Rectangle 51"/>
          <p:cNvSpPr>
            <a:spLocks noChangeArrowheads="1"/>
          </p:cNvSpPr>
          <p:nvPr/>
        </p:nvSpPr>
        <p:spPr bwMode="gray">
          <a:xfrm>
            <a:off x="1981200" y="457200"/>
            <a:ext cx="7162800" cy="3810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tint val="0"/>
                  <a:invGamma/>
                </a:schemeClr>
              </a:gs>
              <a:gs pos="100000">
                <a:schemeClr val="accent1">
                  <a:alpha val="32001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3058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304800" y="655320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5943600" y="6324600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2971800" y="655320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fld id="{326C0129-9662-41BC-B7B3-B76E5B1548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272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828800" y="350838"/>
            <a:ext cx="6934200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1033" name="Text Box 45"/>
          <p:cNvSpPr txBox="1">
            <a:spLocks noChangeArrowheads="1"/>
          </p:cNvSpPr>
          <p:nvPr/>
        </p:nvSpPr>
        <p:spPr bwMode="white">
          <a:xfrm>
            <a:off x="7196138" y="5943600"/>
            <a:ext cx="1643062" cy="5191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en-US" sz="2800" b="1" i="1">
                <a:solidFill>
                  <a:schemeClr val="accent1"/>
                </a:solidFill>
              </a:rPr>
              <a:t>LOGO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22" r:id="rId1"/>
    <p:sldLayoutId id="2147484623" r:id="rId2"/>
    <p:sldLayoutId id="2147484624" r:id="rId3"/>
    <p:sldLayoutId id="2147484625" r:id="rId4"/>
    <p:sldLayoutId id="2147484626" r:id="rId5"/>
    <p:sldLayoutId id="2147484627" r:id="rId6"/>
    <p:sldLayoutId id="2147484628" r:id="rId7"/>
    <p:sldLayoutId id="2147484629" r:id="rId8"/>
    <p:sldLayoutId id="2147484630" r:id="rId9"/>
    <p:sldLayoutId id="2147484631" r:id="rId10"/>
    <p:sldLayoutId id="2147484632" r:id="rId11"/>
    <p:sldLayoutId id="2147484633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chart" Target="../charts/chart1.xml"/><Relationship Id="rId5" Type="http://schemas.openxmlformats.org/officeDocument/2006/relationships/image" Target="../media/image6.png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>
                <a:solidFill>
                  <a:schemeClr val="accent1"/>
                </a:solidFill>
              </a:rPr>
              <a:t>Результаты </a:t>
            </a:r>
            <a:r>
              <a:rPr lang="ru-RU" sz="2400" dirty="0" smtClean="0">
                <a:solidFill>
                  <a:schemeClr val="accent1"/>
                </a:solidFill>
              </a:rPr>
              <a:t>ОГЭ 2021-2022гг</a:t>
            </a:r>
            <a:endParaRPr lang="ru-RU" sz="2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00033" y="1000108"/>
          <a:ext cx="8215370" cy="4699593"/>
        </p:xfrm>
        <a:graphic>
          <a:graphicData uri="http://schemas.openxmlformats.org/drawingml/2006/table">
            <a:tbl>
              <a:tblPr/>
              <a:tblGrid>
                <a:gridCol w="19124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41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23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85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61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993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39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88599"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Предмет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5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Кол-во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5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Первичный балл(ср)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5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Ср. оценка 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5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100% 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5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Кач-во 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 школе 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ГИА 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5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Усп-ть 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5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66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Математика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DB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112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DB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Calibri"/>
                          <a:ea typeface="Times New Roman"/>
                          <a:cs typeface="Times New Roman"/>
                        </a:rPr>
                        <a:t>17,96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DB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4,03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DB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DB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82,7%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DB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100%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D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899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Русский язык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DB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112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DB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29,27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DB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4,44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DB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DB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90,1%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DB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100%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D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766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Физика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27,9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64,7%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100%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899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Обществознание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27,87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4,0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86,7%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100%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766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Биология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35,6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4,6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100%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899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Информатика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77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12,9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3,98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81,8%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100%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899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Английский язык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56,2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4,26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94,74%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100%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62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Химия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31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4,4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88,9%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100%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766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География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4,4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90%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100%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766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Литература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31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100%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766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История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31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2400" dirty="0">
                <a:solidFill>
                  <a:schemeClr val="accent1"/>
                </a:solidFill>
              </a:rPr>
              <a:t>Средний балл </a:t>
            </a:r>
            <a:r>
              <a:rPr lang="ru-RU" altLang="ru-RU" sz="2400" dirty="0" smtClean="0">
                <a:solidFill>
                  <a:schemeClr val="accent1"/>
                </a:solidFill>
              </a:rPr>
              <a:t>ОГЭ </a:t>
            </a:r>
            <a:r>
              <a:rPr lang="ru-RU" altLang="ru-RU" sz="2400" dirty="0">
                <a:solidFill>
                  <a:schemeClr val="accent1"/>
                </a:solidFill>
              </a:rPr>
              <a:t>по школе </a:t>
            </a:r>
            <a:br>
              <a:rPr lang="ru-RU" altLang="ru-RU" sz="2400" dirty="0">
                <a:solidFill>
                  <a:schemeClr val="accent1"/>
                </a:solidFill>
              </a:rPr>
            </a:br>
            <a:endParaRPr lang="en-US" altLang="ru-RU" sz="2400" dirty="0">
              <a:solidFill>
                <a:schemeClr val="accent1"/>
              </a:solidFill>
            </a:endParaRPr>
          </a:p>
        </p:txBody>
      </p:sp>
      <p:grpSp>
        <p:nvGrpSpPr>
          <p:cNvPr id="2" name="Группа 3"/>
          <p:cNvGrpSpPr>
            <a:grpSpLocks/>
          </p:cNvGrpSpPr>
          <p:nvPr/>
        </p:nvGrpSpPr>
        <p:grpSpPr bwMode="auto">
          <a:xfrm>
            <a:off x="71438" y="6054725"/>
            <a:ext cx="4214812" cy="731838"/>
            <a:chOff x="214282" y="5929330"/>
            <a:chExt cx="4214842" cy="732240"/>
          </a:xfrm>
        </p:grpSpPr>
        <p:sp>
          <p:nvSpPr>
            <p:cNvPr id="7" name="Овал 6"/>
            <p:cNvSpPr/>
            <p:nvPr/>
          </p:nvSpPr>
          <p:spPr bwMode="auto">
            <a:xfrm>
              <a:off x="214282" y="5929330"/>
              <a:ext cx="714380" cy="73224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9224" name="TextBox 5"/>
            <p:cNvSpPr txBox="1">
              <a:spLocks noChangeArrowheads="1"/>
            </p:cNvSpPr>
            <p:nvPr/>
          </p:nvSpPr>
          <p:spPr bwMode="auto">
            <a:xfrm>
              <a:off x="928662" y="6018274"/>
              <a:ext cx="3500462" cy="3079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ru-RU" altLang="ru-RU" sz="1400" b="1">
                <a:solidFill>
                  <a:srgbClr val="FFFFFF"/>
                </a:solidFill>
              </a:endParaRPr>
            </a:p>
          </p:txBody>
        </p:sp>
      </p:grpSp>
      <p:graphicFrame>
        <p:nvGraphicFramePr>
          <p:cNvPr id="9218" name="Диаграмма 8"/>
          <p:cNvGraphicFramePr>
            <a:graphicFrameLocks/>
          </p:cNvGraphicFramePr>
          <p:nvPr/>
        </p:nvGraphicFramePr>
        <p:xfrm>
          <a:off x="849313" y="1216025"/>
          <a:ext cx="5588000" cy="193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264" r:id="rId4" imgW="5590517" imgH="1944793" progId="">
                  <p:embed/>
                </p:oleObj>
              </mc:Choice>
              <mc:Fallback>
                <p:oleObj r:id="rId4" imgW="5590517" imgH="1944793" progId="">
                  <p:embed/>
                  <p:pic>
                    <p:nvPicPr>
                      <p:cNvPr id="0" name="Picture 126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9313" y="1216025"/>
                        <a:ext cx="5588000" cy="1939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AutoShape 6"/>
          <p:cNvSpPr>
            <a:spLocks noChangeArrowheads="1"/>
          </p:cNvSpPr>
          <p:nvPr/>
        </p:nvSpPr>
        <p:spPr bwMode="auto">
          <a:xfrm>
            <a:off x="250825" y="1052513"/>
            <a:ext cx="8893175" cy="4368800"/>
          </a:xfrm>
          <a:prstGeom prst="roundRect">
            <a:avLst>
              <a:gd name="adj" fmla="val 13745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EAEAEA"/>
            </a:solidFill>
            <a:miter lim="800000"/>
            <a:headEnd/>
            <a:tailEnd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anchor="ctr">
            <a:spAutoFit/>
          </a:bodyPr>
          <a:lstStyle/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ru-RU" sz="2000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9" name="Диаграмма 11"/>
          <p:cNvGraphicFramePr>
            <a:graphicFrameLocks/>
          </p:cNvGraphicFramePr>
          <p:nvPr/>
        </p:nvGraphicFramePr>
        <p:xfrm>
          <a:off x="273050" y="930275"/>
          <a:ext cx="8763000" cy="4421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1785918" y="428604"/>
            <a:ext cx="6934200" cy="563562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chemeClr val="accent1"/>
                </a:solidFill>
              </a:rPr>
              <a:t>Получили аттестаты особого образца</a:t>
            </a:r>
            <a:br>
              <a:rPr lang="ru-RU" sz="2400" dirty="0">
                <a:solidFill>
                  <a:schemeClr val="accent1"/>
                </a:solidFill>
              </a:rPr>
            </a:br>
            <a:r>
              <a:rPr lang="ru-RU" sz="2400" dirty="0">
                <a:solidFill>
                  <a:schemeClr val="accent1"/>
                </a:solidFill>
              </a:rPr>
              <a:t> в </a:t>
            </a:r>
            <a:r>
              <a:rPr lang="ru-RU" sz="2400" dirty="0" smtClean="0">
                <a:solidFill>
                  <a:schemeClr val="accent1"/>
                </a:solidFill>
              </a:rPr>
              <a:t>2021-2022 </a:t>
            </a:r>
            <a:r>
              <a:rPr lang="ru-RU" sz="2400" dirty="0" err="1">
                <a:solidFill>
                  <a:schemeClr val="accent1"/>
                </a:solidFill>
              </a:rPr>
              <a:t>гг</a:t>
            </a:r>
            <a:endParaRPr lang="ru-RU" sz="2400" dirty="0"/>
          </a:p>
        </p:txBody>
      </p:sp>
      <p:sp>
        <p:nvSpPr>
          <p:cNvPr id="24579" name="Объект 3"/>
          <p:cNvSpPr>
            <a:spLocks noGrp="1"/>
          </p:cNvSpPr>
          <p:nvPr>
            <p:ph sz="half" idx="1"/>
          </p:nvPr>
        </p:nvSpPr>
        <p:spPr>
          <a:xfrm>
            <a:off x="142844" y="1571612"/>
            <a:ext cx="8643966" cy="3738562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ru-RU" sz="2000" dirty="0">
                <a:solidFill>
                  <a:schemeClr val="accent1"/>
                </a:solidFill>
              </a:rPr>
              <a:t> </a:t>
            </a:r>
            <a:r>
              <a:rPr lang="ru-RU" sz="2000" b="1" dirty="0">
                <a:solidFill>
                  <a:schemeClr val="accent1"/>
                </a:solidFill>
              </a:rPr>
              <a:t>Выпускники 9-х классов </a:t>
            </a:r>
            <a:r>
              <a:rPr lang="ru-RU" sz="2000" b="1" dirty="0" smtClean="0">
                <a:solidFill>
                  <a:schemeClr val="accent1"/>
                </a:solidFill>
              </a:rPr>
              <a:t>2020-2021 </a:t>
            </a:r>
            <a:r>
              <a:rPr lang="ru-RU" sz="2000" b="1" dirty="0">
                <a:solidFill>
                  <a:schemeClr val="accent1"/>
                </a:solidFill>
              </a:rPr>
              <a:t>учебного года: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solidFill>
                  <a:schemeClr val="accent1"/>
                </a:solidFill>
              </a:rPr>
              <a:t>Баранова Юлия           математика   5   русский   5, англ-5, общ-5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solidFill>
                  <a:schemeClr val="accent1"/>
                </a:solidFill>
              </a:rPr>
              <a:t>Гаврилова Виктория   математика   </a:t>
            </a:r>
            <a:r>
              <a:rPr lang="ru-RU" sz="2000" dirty="0" smtClean="0">
                <a:solidFill>
                  <a:srgbClr val="0070C0"/>
                </a:solidFill>
              </a:rPr>
              <a:t>4 </a:t>
            </a:r>
            <a:r>
              <a:rPr lang="ru-RU" sz="2000" dirty="0" smtClean="0">
                <a:solidFill>
                  <a:schemeClr val="accent1"/>
                </a:solidFill>
              </a:rPr>
              <a:t>   русский   5, хим-5, физика-5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err="1" smtClean="0">
                <a:solidFill>
                  <a:schemeClr val="accent1"/>
                </a:solidFill>
              </a:rPr>
              <a:t>Жирнов</a:t>
            </a:r>
            <a:r>
              <a:rPr lang="ru-RU" sz="2000" dirty="0" smtClean="0">
                <a:solidFill>
                  <a:schemeClr val="accent1"/>
                </a:solidFill>
              </a:rPr>
              <a:t> Никита           математика   5    русский   5, хим-5, физика-5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err="1" smtClean="0">
                <a:solidFill>
                  <a:schemeClr val="accent1"/>
                </a:solidFill>
              </a:rPr>
              <a:t>Зарипов</a:t>
            </a:r>
            <a:r>
              <a:rPr lang="ru-RU" sz="2000" dirty="0" smtClean="0">
                <a:solidFill>
                  <a:schemeClr val="accent1"/>
                </a:solidFill>
              </a:rPr>
              <a:t> </a:t>
            </a:r>
            <a:r>
              <a:rPr lang="ru-RU" sz="2000" dirty="0" err="1" smtClean="0">
                <a:solidFill>
                  <a:schemeClr val="accent1"/>
                </a:solidFill>
              </a:rPr>
              <a:t>Рияз</a:t>
            </a:r>
            <a:r>
              <a:rPr lang="ru-RU" sz="2000" dirty="0" smtClean="0">
                <a:solidFill>
                  <a:schemeClr val="accent1"/>
                </a:solidFill>
              </a:rPr>
              <a:t>               математика   5    русский   5, </a:t>
            </a:r>
            <a:r>
              <a:rPr lang="ru-RU" sz="2000" dirty="0" smtClean="0">
                <a:solidFill>
                  <a:srgbClr val="0070C0"/>
                </a:solidFill>
              </a:rPr>
              <a:t>англ-4,</a:t>
            </a:r>
            <a:r>
              <a:rPr lang="ru-RU" sz="2000" dirty="0" smtClean="0">
                <a:solidFill>
                  <a:schemeClr val="accent1"/>
                </a:solidFill>
              </a:rPr>
              <a:t> инф-5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solidFill>
                  <a:schemeClr val="accent1"/>
                </a:solidFill>
              </a:rPr>
              <a:t>Кузнецова Алена         математика   5    русский   5, </a:t>
            </a:r>
            <a:r>
              <a:rPr lang="ru-RU" sz="2000" dirty="0" smtClean="0">
                <a:solidFill>
                  <a:srgbClr val="0070C0"/>
                </a:solidFill>
              </a:rPr>
              <a:t>общ-4, инф-4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err="1" smtClean="0">
                <a:solidFill>
                  <a:schemeClr val="accent1"/>
                </a:solidFill>
              </a:rPr>
              <a:t>Мухаметзянов</a:t>
            </a:r>
            <a:r>
              <a:rPr lang="ru-RU" sz="2000" dirty="0" smtClean="0">
                <a:solidFill>
                  <a:schemeClr val="accent1"/>
                </a:solidFill>
              </a:rPr>
              <a:t> Тимур    математика   5    русский   5,англ-5, </a:t>
            </a:r>
            <a:r>
              <a:rPr lang="ru-RU" sz="2000" dirty="0" smtClean="0">
                <a:solidFill>
                  <a:srgbClr val="0070C0"/>
                </a:solidFill>
              </a:rPr>
              <a:t>общ-4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solidFill>
                  <a:schemeClr val="accent1"/>
                </a:solidFill>
              </a:rPr>
              <a:t>Трофимова Ольга       математика   5    русский   5, ист-5, англ-5</a:t>
            </a:r>
            <a:endParaRPr lang="ru-RU" sz="2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db2004190l">
  <a:themeElements>
    <a:clrScheme name="Тема Office 1">
      <a:dk1>
        <a:srgbClr val="000000"/>
      </a:dk1>
      <a:lt1>
        <a:srgbClr val="FFFFFF"/>
      </a:lt1>
      <a:dk2>
        <a:srgbClr val="165E86"/>
      </a:dk2>
      <a:lt2>
        <a:srgbClr val="969696"/>
      </a:lt2>
      <a:accent1>
        <a:srgbClr val="33C5A9"/>
      </a:accent1>
      <a:accent2>
        <a:srgbClr val="90DE88"/>
      </a:accent2>
      <a:accent3>
        <a:srgbClr val="FFFFFF"/>
      </a:accent3>
      <a:accent4>
        <a:srgbClr val="000000"/>
      </a:accent4>
      <a:accent5>
        <a:srgbClr val="ADDFD1"/>
      </a:accent5>
      <a:accent6>
        <a:srgbClr val="82C97B"/>
      </a:accent6>
      <a:hlink>
        <a:srgbClr val="7D96D3"/>
      </a:hlink>
      <a:folHlink>
        <a:srgbClr val="DEDB70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165E86"/>
        </a:dk2>
        <a:lt2>
          <a:srgbClr val="969696"/>
        </a:lt2>
        <a:accent1>
          <a:srgbClr val="33C5A9"/>
        </a:accent1>
        <a:accent2>
          <a:srgbClr val="90DE88"/>
        </a:accent2>
        <a:accent3>
          <a:srgbClr val="FFFFFF"/>
        </a:accent3>
        <a:accent4>
          <a:srgbClr val="000000"/>
        </a:accent4>
        <a:accent5>
          <a:srgbClr val="ADDFD1"/>
        </a:accent5>
        <a:accent6>
          <a:srgbClr val="82C97B"/>
        </a:accent6>
        <a:hlink>
          <a:srgbClr val="7D96D3"/>
        </a:hlink>
        <a:folHlink>
          <a:srgbClr val="DEDB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37399B"/>
        </a:dk2>
        <a:lt2>
          <a:srgbClr val="C0C0C0"/>
        </a:lt2>
        <a:accent1>
          <a:srgbClr val="699DE9"/>
        </a:accent1>
        <a:accent2>
          <a:srgbClr val="E3663F"/>
        </a:accent2>
        <a:accent3>
          <a:srgbClr val="FFFFFF"/>
        </a:accent3>
        <a:accent4>
          <a:srgbClr val="000000"/>
        </a:accent4>
        <a:accent5>
          <a:srgbClr val="B9CCF2"/>
        </a:accent5>
        <a:accent6>
          <a:srgbClr val="CE5C38"/>
        </a:accent6>
        <a:hlink>
          <a:srgbClr val="7476DC"/>
        </a:hlink>
        <a:folHlink>
          <a:srgbClr val="7FB2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66"/>
        </a:dk2>
        <a:lt2>
          <a:srgbClr val="969696"/>
        </a:lt2>
        <a:accent1>
          <a:srgbClr val="6FB4E3"/>
        </a:accent1>
        <a:accent2>
          <a:srgbClr val="5DBDAB"/>
        </a:accent2>
        <a:accent3>
          <a:srgbClr val="FFFFFF"/>
        </a:accent3>
        <a:accent4>
          <a:srgbClr val="000000"/>
        </a:accent4>
        <a:accent5>
          <a:srgbClr val="BBD6EF"/>
        </a:accent5>
        <a:accent6>
          <a:srgbClr val="53AB9B"/>
        </a:accent6>
        <a:hlink>
          <a:srgbClr val="D17FB6"/>
        </a:hlink>
        <a:folHlink>
          <a:srgbClr val="E398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10422</TotalTime>
  <Words>229</Words>
  <Application>Microsoft Office PowerPoint</Application>
  <PresentationFormat>Экран (4:3)</PresentationFormat>
  <Paragraphs>122</Paragraphs>
  <Slides>3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Arial</vt:lpstr>
      <vt:lpstr>Calibri</vt:lpstr>
      <vt:lpstr>Cambria</vt:lpstr>
      <vt:lpstr>Times New Roman</vt:lpstr>
      <vt:lpstr>Wingdings</vt:lpstr>
      <vt:lpstr>cdb2004190l</vt:lpstr>
      <vt:lpstr>Результаты ОГЭ 2021-2022гг</vt:lpstr>
      <vt:lpstr>Средний балл ОГЭ по школе  </vt:lpstr>
      <vt:lpstr>Получили аттестаты особого образца  в 2021-2022 гг</vt:lpstr>
    </vt:vector>
  </TitlesOfParts>
  <Company>Party People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Pitch</dc:creator>
  <cp:lastModifiedBy>Админ</cp:lastModifiedBy>
  <cp:revision>1028</cp:revision>
  <cp:lastPrinted>2021-08-26T11:11:51Z</cp:lastPrinted>
  <dcterms:created xsi:type="dcterms:W3CDTF">2011-09-11T18:57:01Z</dcterms:created>
  <dcterms:modified xsi:type="dcterms:W3CDTF">2022-10-27T05:45:35Z</dcterms:modified>
</cp:coreProperties>
</file>